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im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2EC-F54A-4C9A-8B99-B21948D806E8}" type="datetimeFigureOut">
              <a:rPr lang="en-MY" smtClean="0"/>
              <a:t>19/6/2015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A67B-42A4-4CE9-9565-B411C195C4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465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A2EC-F54A-4C9A-8B99-B21948D806E8}" type="datetimeFigureOut">
              <a:rPr lang="en-MY" smtClean="0"/>
              <a:t>19/6/2015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A67B-42A4-4CE9-9565-B411C195C4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im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smtClean="0"/>
              <a:t>Teacher, Learner, the </a:t>
            </a:r>
            <a:r>
              <a:rPr lang="sv-SE" sz="3600" b="1" i="1" smtClean="0"/>
              <a:t>Ummah</a:t>
            </a:r>
            <a:r>
              <a:rPr lang="sv-SE" sz="3600" b="1" smtClean="0"/>
              <a:t>: Reaching for Excellence </a:t>
            </a:r>
            <a:br>
              <a:rPr lang="sv-SE" sz="3600" b="1" smtClean="0"/>
            </a:br>
            <a:r>
              <a:rPr lang="sv-SE" sz="3600" b="1" smtClean="0"/>
              <a:t>in Teaching &amp; Learning </a:t>
            </a:r>
            <a:br>
              <a:rPr lang="sv-SE" sz="3600" b="1" smtClean="0"/>
            </a:br>
            <a:r>
              <a:rPr lang="sv-SE" sz="3600" b="1" smtClean="0"/>
              <a:t>in the 21st Century </a:t>
            </a:r>
            <a:endParaRPr lang="en-MY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9" y="76200"/>
            <a:ext cx="804672" cy="283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359664"/>
            <a:ext cx="2648613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MY" dirty="0" smtClean="0"/>
              <a:t>This work is licensed under a </a:t>
            </a:r>
            <a:r>
              <a:rPr lang="en-MY" dirty="0" smtClean="0">
                <a:hlinkClick r:id="rId4"/>
              </a:rPr>
              <a:t>Creative Commons Attribution-</a:t>
            </a:r>
            <a:r>
              <a:rPr lang="en-MY" dirty="0" err="1" smtClean="0">
                <a:hlinkClick r:id="rId4"/>
              </a:rPr>
              <a:t>NonCommercial</a:t>
            </a:r>
            <a:r>
              <a:rPr lang="en-MY" dirty="0" smtClean="0">
                <a:hlinkClick r:id="rId4"/>
              </a:rPr>
              <a:t> 4.0 International License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458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What about in the classroom?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Learning Quality = Teacher’s passion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8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sz="9600" smtClean="0"/>
              <a:t>Connection?</a:t>
            </a:r>
            <a:endParaRPr lang="en-MY" sz="9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MY PERSONAL JOURNEY AS A TEACHER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6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Milestones in my career path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smtClean="0"/>
              <a:t>Conventional 2L + 1T approach</a:t>
            </a:r>
            <a:br>
              <a:rPr lang="en-US" sz="4000" b="1" smtClean="0"/>
            </a:br>
            <a:r>
              <a:rPr lang="en-US" sz="4000" b="1" smtClean="0"/>
              <a:t>from 1995-2012</a:t>
            </a:r>
            <a:endParaRPr lang="en-MY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state of mind in dec 2012 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What’s a passionate teacher? 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Initial study 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Problems with conventional mode 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Key players</a:t>
            </a:r>
            <a:endParaRPr lang="en-MY" sz="6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encountered using conventional 1L+2T method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Literature on teaching &amp; learning shows that….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Learner &amp; Learning in the 21</a:t>
            </a:r>
            <a:r>
              <a:rPr lang="en-MY" baseline="30000" smtClean="0"/>
              <a:t>st</a:t>
            </a:r>
            <a:r>
              <a:rPr lang="en-MY" smtClean="0"/>
              <a:t> century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smtClean="0"/>
              <a:t>Learner’s engagement in my courses from 1995-2012</a:t>
            </a:r>
            <a:endParaRPr lang="en-MY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Literature on Learners of the 21</a:t>
            </a:r>
            <a:r>
              <a:rPr lang="en-MY" baseline="30000" smtClean="0"/>
              <a:t>st</a:t>
            </a:r>
            <a:r>
              <a:rPr lang="en-MY" smtClean="0"/>
              <a:t> century: the digital natives 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Teringat Kata-kata hikmah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sz="5400" smtClean="0"/>
              <a:t>Literature on learners of 21</a:t>
            </a:r>
            <a:r>
              <a:rPr lang="en-MY" sz="5400" baseline="30000" smtClean="0"/>
              <a:t>st</a:t>
            </a:r>
            <a:r>
              <a:rPr lang="en-MY" sz="5400" smtClean="0"/>
              <a:t> century vs educators of 20</a:t>
            </a:r>
            <a:r>
              <a:rPr lang="en-MY" sz="5400" baseline="30000" smtClean="0"/>
              <a:t>th</a:t>
            </a:r>
            <a:r>
              <a:rPr lang="en-MY" sz="5400" smtClean="0"/>
              <a:t> century</a:t>
            </a:r>
            <a:endParaRPr lang="en-MY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0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Current state of affairs in Malaysian university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What are the pieces of the education pie?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be passionate and disregard technology?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PREMISE of DISCUSSION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smtClean="0"/>
              <a:t>How should we approach teaching in the 21</a:t>
            </a:r>
            <a:r>
              <a:rPr lang="en-MY" baseline="30000" smtClean="0"/>
              <a:t>st</a:t>
            </a:r>
            <a:r>
              <a:rPr lang="en-MY" smtClean="0"/>
              <a:t> century ? </a:t>
            </a:r>
            <a:br>
              <a:rPr lang="en-MY" smtClean="0"/>
            </a:br>
            <a:r>
              <a:rPr lang="en-MY" smtClean="0"/>
              <a:t>My personal response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8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MY TAKE IS THIS.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26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IN CONCLUSION: my take ON </a:t>
            </a:r>
            <a:br>
              <a:rPr lang="en-MY" smtClean="0"/>
            </a:br>
            <a:r>
              <a:rPr lang="en-MY" smtClean="0"/>
              <a:t>Scholarship of T &amp; L (Sotl)</a:t>
            </a:r>
            <a:endParaRPr lang="en-MY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4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Embrace reflective teaching: </a:t>
            </a:r>
            <a:br>
              <a:rPr lang="en-MY" smtClean="0"/>
            </a:br>
            <a:r>
              <a:rPr lang="en-MY" smtClean="0"/>
              <a:t>“working out ideas in action”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Concluding remark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2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Take home message for all teachers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How to be a passionate teacher?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Syukran jazilan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The TEACHER</a:t>
            </a:r>
            <a:endParaRPr lang="en-MY" sz="6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PASSION IN TEACHING &amp; LEARNING:</a:t>
            </a:r>
            <a:br>
              <a:rPr lang="en-MY" smtClean="0"/>
            </a:b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0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What is passion?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Passion = being in the element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6600" smtClean="0"/>
              <a:t>What is passion?</a:t>
            </a:r>
            <a:endParaRPr lang="en-MY" sz="6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Passion = being in the element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</Words>
  <Application>Microsoft Office PowerPoint</Application>
  <PresentationFormat>On-screen Show (4:3)</PresentationFormat>
  <Paragraphs>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Teacher, Learner, the Ummah: Reaching for Excellence  in Teaching &amp; Learning  in the 21st Century </vt:lpstr>
      <vt:lpstr>Key players</vt:lpstr>
      <vt:lpstr>PREMISE of DISCUSSION</vt:lpstr>
      <vt:lpstr>The TEACHER</vt:lpstr>
      <vt:lpstr>PASSION IN TEACHING &amp; LEARNING: </vt:lpstr>
      <vt:lpstr>What is passion?</vt:lpstr>
      <vt:lpstr>Passion = being in the element</vt:lpstr>
      <vt:lpstr>What is passion?</vt:lpstr>
      <vt:lpstr>Passion = being in the element</vt:lpstr>
      <vt:lpstr>What about in the classroom?</vt:lpstr>
      <vt:lpstr>Learning Quality = Teacher’s passion</vt:lpstr>
      <vt:lpstr>Connection?</vt:lpstr>
      <vt:lpstr>MY PERSONAL JOURNEY AS A TEACHER</vt:lpstr>
      <vt:lpstr>Milestones in my career path</vt:lpstr>
      <vt:lpstr>Conventional 2L + 1T approach from 1995-2012</vt:lpstr>
      <vt:lpstr>My state of mind in dec 2012 </vt:lpstr>
      <vt:lpstr>What’s a passionate teacher? </vt:lpstr>
      <vt:lpstr>Initial study </vt:lpstr>
      <vt:lpstr>Problems with conventional mode </vt:lpstr>
      <vt:lpstr>Problems encountered using conventional 1L+2T method</vt:lpstr>
      <vt:lpstr>Literature on teaching &amp; learning shows that….</vt:lpstr>
      <vt:lpstr>Learner &amp; Learning in the 21st century</vt:lpstr>
      <vt:lpstr>Learner’s engagement in my courses from 1995-2012</vt:lpstr>
      <vt:lpstr>Literature on Learners of the 21st century: the digital natives </vt:lpstr>
      <vt:lpstr>Teringat Kata-kata hikmah</vt:lpstr>
      <vt:lpstr>Literature on learners of 21st century vs educators of 20th century</vt:lpstr>
      <vt:lpstr>Current state of affairs in Malaysian university</vt:lpstr>
      <vt:lpstr>What are the pieces of the education pie?</vt:lpstr>
      <vt:lpstr>Can we be passionate and disregard technology?</vt:lpstr>
      <vt:lpstr>How should we approach teaching in the 21st century ?  My personal response</vt:lpstr>
      <vt:lpstr>PowerPoint Presentation</vt:lpstr>
      <vt:lpstr>MY TAKE IS THIS.</vt:lpstr>
      <vt:lpstr>IN CONCLUSION: my take ON  Scholarship of T &amp; L (Sotl)</vt:lpstr>
      <vt:lpstr>Embrace reflective teaching:  “working out ideas in action”</vt:lpstr>
      <vt:lpstr>Concluding remark</vt:lpstr>
      <vt:lpstr>Take home message for all teachers</vt:lpstr>
      <vt:lpstr>How to be a passionate teacher?</vt:lpstr>
      <vt:lpstr>Syukran jazilan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Teacher, Learner, the Ummah: Reaching for Excellence  in Teaching &amp; Learning  in the 21st Century </dc:title>
  <dc:creator>Raihanah Mydin</dc:creator>
  <cp:lastModifiedBy>Raihanah Mydin</cp:lastModifiedBy>
  <cp:revision>2</cp:revision>
  <dcterms:created xsi:type="dcterms:W3CDTF">2015-06-18T08:10:33Z</dcterms:created>
  <dcterms:modified xsi:type="dcterms:W3CDTF">2015-06-18T22:24:51Z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standard&amp;commercial=n&amp;derivatives=y&amp;jurisdiction=</vt:lpwstr>
  </property>
  <property fmtid="{D5CDD505-2E9C-101B-9397-08002B2CF9AE}" pid="3" name="CreativeCommonsLicenseURL">
    <vt:lpwstr>http://creativecommons.org/licenses/by-nc/4.0/</vt:lpwstr>
  </property>
  <property fmtid="{D5CDD505-2E9C-101B-9397-08002B2CF9AE}" pid="4" name="CreativeCommonsLicenseXml">
    <vt:lpwstr>&lt;?xml version="1.0" encoding="utf-8"?&gt;&lt;result&gt;&lt;license-uri&gt;http://creativecommons.org/licenses/by-nc/4.0/&lt;/license-uri&gt;&lt;license-name&gt;Attribution-NonCommercial 4.0 International&lt;/license-name&gt;&lt;deprecated&gt;false&lt;/deprecated&gt;&lt;rdf&gt;&lt;rdf:RDF xmlns="http://creati</vt:lpwstr>
  </property>
</Properties>
</file>